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147171276" r:id="rId5"/>
    <p:sldId id="291" r:id="rId6"/>
    <p:sldId id="2140754923" r:id="rId7"/>
    <p:sldId id="2147171277" r:id="rId8"/>
    <p:sldId id="2147171284" r:id="rId9"/>
    <p:sldId id="2147171278" r:id="rId10"/>
    <p:sldId id="2147171279" r:id="rId11"/>
    <p:sldId id="2147171285" r:id="rId12"/>
    <p:sldId id="2147171281" r:id="rId13"/>
    <p:sldId id="2147171282" r:id="rId14"/>
    <p:sldId id="2147171283" r:id="rId15"/>
    <p:sldId id="2147171287" r:id="rId16"/>
    <p:sldId id="2147171286" r:id="rId17"/>
  </p:sldIdLst>
  <p:sldSz cx="12192000" cy="6858000"/>
  <p:notesSz cx="6858000" cy="9144000"/>
  <p:embeddedFontLst>
    <p:embeddedFont>
      <p:font typeface="Public Sans" panose="020B0604020202020204" charset="0"/>
      <p:regular r:id="rId20"/>
      <p:bold r:id="rId21"/>
      <p:italic r:id="rId22"/>
      <p:boldItalic r:id="rId23"/>
    </p:embeddedFont>
    <p:embeddedFont>
      <p:font typeface="Public Sans Light" panose="020B0604020202020204" charset="0"/>
      <p:regular r:id="rId24"/>
      <p:italic r:id="rId25"/>
    </p:embeddedFont>
  </p:embeddedFontLst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otes" id="{9102D73B-8542-41AF-8673-BCEF68A5FE73}">
          <p14:sldIdLst/>
        </p14:section>
        <p14:section name="Covers" id="{925CA5DD-65D3-41C6-9065-5985F33EEC7B}">
          <p14:sldIdLst>
            <p14:sldId id="2147171276"/>
          </p14:sldIdLst>
        </p14:section>
        <p14:section name="Acknowledgement of Country" id="{7D55E6E7-4E00-4E8D-9200-310B8B5FB6FF}">
          <p14:sldIdLst>
            <p14:sldId id="291"/>
          </p14:sldIdLst>
        </p14:section>
        <p14:section name="Contents" id="{0B9FCFAF-D713-4DA8-A630-D85521B2E1B1}">
          <p14:sldIdLst/>
        </p14:section>
        <p14:section name="Dividers" id="{8AB04507-6E38-40E7-88CA-DD88C7D94B43}">
          <p14:sldIdLst>
            <p14:sldId id="2140754923"/>
            <p14:sldId id="2147171277"/>
            <p14:sldId id="2147171284"/>
            <p14:sldId id="2147171278"/>
            <p14:sldId id="2147171279"/>
            <p14:sldId id="2147171285"/>
            <p14:sldId id="2147171281"/>
            <p14:sldId id="2147171282"/>
            <p14:sldId id="2147171283"/>
            <p14:sldId id="2147171287"/>
            <p14:sldId id="2147171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44E60B-C4A1-FE6B-0906-D3260CB21ED3}" name="Danielle Fogarty" initials="DF" userId="S::danielle.fogarty2@det.nsw.edu.au::5a565238-9e3b-4870-9773-71a3d8f61280" providerId="AD"/>
  <p188:author id="{5FFF0A1D-81AF-EA4B-5A23-2D0FB4306FA0}" name="Sophie Stone" initials="SS" userId="S::Sophie.Stone4@det.nsw.edu.au::54b4b618-230f-4cd6-b15d-a87f90a9e0db" providerId="AD"/>
  <p188:author id="{97544C64-6F79-6160-219B-ADD2D09B8C9B}" name="Lisa WRILEY" initials="LW" userId="S::lisa.wriley2@det.nsw.edu.au::dbfd6aab-23ba-4a9c-b8d5-092bfd75d7d9" providerId="AD"/>
  <p188:author id="{2915678B-F17D-D3AE-0B84-68A4C5931329}" name="Zoe Hutchings" initials="ZH" userId="S::Zoe.Hutchings@det.nsw.edu.au::821db80f-33ff-4a64-b84d-0167724a7bf8" providerId="AD"/>
  <p188:author id="{223A38B3-81FB-D82A-E42A-9BEB51D8DE0E}" name="Danielle Fogarty" initials="DF" userId="S::Danielle.Fogarty2@det.nsw.edu.au::5a565238-9e3b-4870-9773-71a3d8f61280" providerId="AD"/>
  <p188:author id="{0585C0C7-7307-953F-CDEC-0CC5753F5F88}" name="Zoe Hutchings" initials="ZH" userId="S::zoe.hutchings@det.nsw.edu.au::821db80f-33ff-4a64-b84d-0167724a7bf8" providerId="AD"/>
  <p188:author id="{42E4C8EA-33CE-52EA-DD84-1C9062D0954E}" name="Micky Pinkerton" initials="MP" userId="S::Micky.Pinkerton1@det.nsw.edu.au::c7762fbe-fa46-4ac0-af94-b1836e5fc7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C441"/>
    <a:srgbClr val="D7153A"/>
    <a:srgbClr val="F6ACB6"/>
    <a:srgbClr val="630019"/>
    <a:srgbClr val="EBEBEB"/>
    <a:srgbClr val="F3E2E6"/>
    <a:srgbClr val="CBED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FEB644-5449-2599-ADFE-2421C01A936B}" v="1" dt="2025-01-21T05:15:22.404"/>
  </p1510:revLst>
</p1510:revInfo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57" autoAdjust="0"/>
  </p:normalViewPr>
  <p:slideViewPr>
    <p:cSldViewPr snapToGrid="0">
      <p:cViewPr varScale="1">
        <p:scale>
          <a:sx n="74" d="100"/>
          <a:sy n="74" d="100"/>
        </p:scale>
        <p:origin x="6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Hutchings" userId="S::zoe.hutchings@det.nsw.edu.au::821db80f-33ff-4a64-b84d-0167724a7bf8" providerId="AD" clId="Web-{4AFEB644-5449-2599-ADFE-2421C01A936B}"/>
    <pc:docChg chg="delSld modSection">
      <pc:chgData name="Zoe Hutchings" userId="S::zoe.hutchings@det.nsw.edu.au::821db80f-33ff-4a64-b84d-0167724a7bf8" providerId="AD" clId="Web-{4AFEB644-5449-2599-ADFE-2421C01A936B}" dt="2025-01-21T05:15:22.404" v="0"/>
      <pc:docMkLst>
        <pc:docMk/>
      </pc:docMkLst>
      <pc:sldChg chg="del">
        <pc:chgData name="Zoe Hutchings" userId="S::zoe.hutchings@det.nsw.edu.au::821db80f-33ff-4a64-b84d-0167724a7bf8" providerId="AD" clId="Web-{4AFEB644-5449-2599-ADFE-2421C01A936B}" dt="2025-01-21T05:15:22.404" v="0"/>
        <pc:sldMkLst>
          <pc:docMk/>
          <pc:sldMk cId="1924774199" sldId="25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3F5A19-4E20-4EDB-9EC8-DF02AC748E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>
              <a:latin typeface="Public Sans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B4FC2-E151-470D-9291-01D2A5A6D3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F4B7B-ADA4-42BE-A113-1D67CA67812F}" type="datetimeFigureOut">
              <a:rPr lang="en-AU" smtClean="0">
                <a:latin typeface="Public Sans" pitchFamily="2" charset="0"/>
              </a:rPr>
              <a:t>20/01/2025</a:t>
            </a:fld>
            <a:endParaRPr lang="en-AU" dirty="0">
              <a:latin typeface="Public Sans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7DE46-ED0B-49F3-8199-C129451A46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>
              <a:latin typeface="Public Sans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A6684-5527-4DB9-88B5-C4F66FB5F7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F8501-5769-46EC-B8B9-363B75FA9999}" type="slidenum">
              <a:rPr lang="en-AU" smtClean="0">
                <a:latin typeface="Public Sans" pitchFamily="2" charset="0"/>
              </a:rPr>
              <a:t>‹#›</a:t>
            </a:fld>
            <a:endParaRPr lang="en-AU" dirty="0"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93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ublic Sans" pitchFamily="2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ublic Sans" pitchFamily="2" charset="0"/>
              </a:defRPr>
            </a:lvl1pPr>
          </a:lstStyle>
          <a:p>
            <a:fld id="{EC6F825C-382E-4C1A-82AB-BCE4AFD21ABE}" type="datetimeFigureOut">
              <a:rPr lang="en-AU" smtClean="0"/>
              <a:pPr/>
              <a:t>20/01/2025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ublic Sans" pitchFamily="2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ublic Sans" pitchFamily="2" charset="0"/>
              </a:defRPr>
            </a:lvl1pPr>
          </a:lstStyle>
          <a:p>
            <a:fld id="{B07158C4-A119-4B78-9DE8-A50001BC31DC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109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3696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8E58D-0EAD-FD4A-531C-F2AF53FA9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680A00-5A01-0C35-2E5C-459FFDE8E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C4F33-6A3F-5740-92AC-FEFBC6303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E8EBF-D069-A397-C095-1FF68AAAA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01418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483FF-4A29-AD6D-4550-A65178339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3E6E8-6017-5D65-4664-6A29A9518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3F3BD1-CDFC-52DC-3699-AE31E7BE5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5140D-38F4-7B6C-58AB-801534CF31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4407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5ADB7-ADEE-9969-4503-6CDAC2F40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8FB53-3B10-D5E6-5372-021C840D2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89291-934C-F2FD-FD52-C79D26ECF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D3813-1995-DF03-949C-EA5D31301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3862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468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23F60-4242-F724-5C4B-DC55E3D12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841AF-32D3-578D-FB15-B5DA99BD0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290EC-12E5-0C61-7661-2FB96C937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AF2B7-ACA4-388D-76CD-422DC8AAC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597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39E33-3153-2812-092E-97EEF12EF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EB91F-2851-F708-245E-B8724D566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D180A-4245-5E32-67F8-E7DD061AC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CAD85-D164-87D4-F592-3015BA5AB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7254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355C-FA7F-0DB8-2AEB-0A4EB880C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D81BA-E8D9-9702-5230-6AECD20AD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57224-5EB2-9B35-6575-02993343D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D68C-23CE-86F1-8119-7F75113530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1802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DF6EB-B286-DA3B-95A0-19A0EB83D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3AB26-7F2E-ADB8-A4C7-CC914A8AA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5497E-9277-A613-D753-14AD7945B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82DDC-DBC8-2FE3-AD5D-FDFFF384F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535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17D36-4D00-8ED8-B845-9CE7B6580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74A3B-6E1E-59A6-F201-56EC130CB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3DAE1A-C393-A8F1-2ABE-78146CEFF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B075F-4A44-2C6D-AC7A-54FFFC1AC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0266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CB1D7-833E-80F9-4DDC-A4426A7EA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F3D111-36F2-83D8-12E2-A4BA9E3E7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97D5E9-B2E7-7E07-96AF-AAE7023A0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85345-F9E1-88BB-FFEE-AAC24D63E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1368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FED19-5013-F74E-9A92-3E3DF132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16ADB-5C80-8322-42DB-FED8BA31D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757F2-9E48-5185-62E2-AC79D1AFF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DC533-994D-BA76-2F24-A8E012E96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410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84000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4572000"/>
            <a:ext cx="35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7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4284000"/>
            <a:ext cx="2772000" cy="1080000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5867118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5867118"/>
            <a:ext cx="630000" cy="6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tx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48000"/>
            <a:ext cx="12192001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48000"/>
            <a:ext cx="12192001" cy="35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2000" y="3978000"/>
            <a:ext cx="2880000" cy="28800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8287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tx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48000"/>
            <a:ext cx="12192001" cy="1800000"/>
          </a:xfrm>
          <a:prstGeom prst="rect">
            <a:avLst/>
          </a:prstGeom>
          <a:solidFill>
            <a:srgbClr val="63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48000"/>
            <a:ext cx="12192001" cy="351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rgbClr val="F6ACB6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2000" y="3978000"/>
            <a:ext cx="2880000" cy="28800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26555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10080000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760000"/>
            <a:ext cx="10079997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43849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10080000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760000"/>
            <a:ext cx="10079997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95496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2_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6343602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1" y="5760000"/>
            <a:ext cx="6343602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D048189-D626-F31B-A3F0-9BF80BDFD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3240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2_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6407991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1" y="5760000"/>
            <a:ext cx="6407990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43B0A989-8C17-718F-1784-DAD10FB92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1565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2" y="190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6" name="Table Placeholder 9">
            <a:extLst>
              <a:ext uri="{FF2B5EF4-FFF2-40B4-BE49-F238E27FC236}">
                <a16:creationId xmlns:a16="http://schemas.microsoft.com/office/drawing/2014/main" id="{41FBA3B0-0275-0235-9CEA-C5CEA00EBD48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360362" y="424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5" name="Table Placeholder 9">
            <a:extLst>
              <a:ext uri="{FF2B5EF4-FFF2-40B4-BE49-F238E27FC236}">
                <a16:creationId xmlns:a16="http://schemas.microsoft.com/office/drawing/2014/main" id="{3A833504-810D-E90D-EEAD-6FD03511C6AA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28000" y="190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7" name="Table Placeholder 9">
            <a:extLst>
              <a:ext uri="{FF2B5EF4-FFF2-40B4-BE49-F238E27FC236}">
                <a16:creationId xmlns:a16="http://schemas.microsoft.com/office/drawing/2014/main" id="{45BE7F48-2F3F-5684-3640-86C10E7CF416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228000" y="424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577C0E-B1B9-7F5F-3A8D-575B8D4B55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5172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005139-C098-2BAF-1D2B-4D4D8D493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2" y="1620000"/>
            <a:ext cx="5616000" cy="468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2" name="Table Placeholder 9">
            <a:extLst>
              <a:ext uri="{FF2B5EF4-FFF2-40B4-BE49-F238E27FC236}">
                <a16:creationId xmlns:a16="http://schemas.microsoft.com/office/drawing/2014/main" id="{92BD0FCE-0804-4AAE-615C-566A4F2FAFE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28000" y="1620000"/>
            <a:ext cx="5616000" cy="468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A8057-F61F-CB11-BD7F-686904EB0E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5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257F9B-C715-D998-280B-B0490FAB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36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C68106-4483-643D-2F20-EDD5AEDB9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0793B-9A9E-76CD-2FEC-E2CDF54AF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4076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257F9B-C715-D998-280B-B0490FAB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0793B-9A9E-76CD-2FEC-E2CDF54AF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711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84000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4572000"/>
            <a:ext cx="359999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7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4284000"/>
            <a:ext cx="2772000" cy="1080000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5867118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5867118"/>
            <a:ext cx="630000" cy="6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97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CE0587-CE28-E673-2798-12F5DFA45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DA8821-872D-DA98-FD86-2667B05FA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6BC-5BB3-E31B-1A9E-AD82558D7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3723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CE0587-CE28-E673-2798-12F5DFA45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6BC-5BB3-E31B-1A9E-AD82558D7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3972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and 2 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9C3ABC-6C4C-FAD8-5C90-97C9B2C4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39999"/>
            <a:ext cx="4680000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39999"/>
            <a:ext cx="6624000" cy="396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44F22-50EB-721D-DCB8-73255FFA7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994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box and 2 Column Content box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9C3ABC-6C4C-FAD8-5C90-97C9B2C4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39999"/>
            <a:ext cx="4680000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39999"/>
            <a:ext cx="6624000" cy="396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44F22-50EB-721D-DCB8-73255FFA7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0867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7997" cy="4140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2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6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9342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89783-DDB0-BFFC-2FB9-979DE48DC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2001" y="0"/>
            <a:ext cx="5039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5FC5D3ED-061A-37F0-98B5-C39727FE1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0EA86DC-5E49-961E-593B-0DE205CE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7612" y="1800000"/>
            <a:ext cx="4426387" cy="453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FE002FA-5983-1B5A-189B-F350B609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CB43674-C40D-7D08-3098-549DEE75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00000"/>
            <a:ext cx="6587996" cy="4536000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6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89783-DDB0-BFFC-2FB9-979DE48DC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2001" y="0"/>
            <a:ext cx="5039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5FC5D3ED-061A-37F0-98B5-C39727FE1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0EA86DC-5E49-961E-593B-0DE205CE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7612" y="1800000"/>
            <a:ext cx="4426387" cy="453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FE002FA-5983-1B5A-189B-F350B609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CB43674-C40D-7D08-3098-549DEE75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00000"/>
            <a:ext cx="6587996" cy="4536000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95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0CE222A-58C3-0A08-99DB-534710A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" y="6350"/>
            <a:ext cx="5029200" cy="6845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8000" cy="41400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00" y="0"/>
            <a:ext cx="5040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9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D6039-007D-7CE1-2455-8568592471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131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123783-B36F-FC9F-CD55-EDC756E5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9BCDB-A0CC-B54C-ECE2-9EFE4F58B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74C7-627F-C434-F744-29348409A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6379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123783-B36F-FC9F-CD55-EDC756E5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74C7-627F-C434-F744-29348409A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958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441F1C-5173-8DB5-B1C6-8E93B9C83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-5532"/>
            <a:ext cx="12192001" cy="2220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1648741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293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205288"/>
            <a:ext cx="853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385288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2385288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2673288"/>
            <a:ext cx="35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2205288"/>
            <a:ext cx="277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2385288"/>
            <a:ext cx="2772000" cy="287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042575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059119"/>
            <a:ext cx="630000" cy="684882"/>
          </a:xfrm>
          <a:prstGeom prst="rect">
            <a:avLst/>
          </a:prstGeom>
        </p:spPr>
      </p:pic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E3745DC-AC8E-A131-2A57-EFBCFFD5C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924000"/>
            <a:ext cx="12192000" cy="2934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705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7E1452-9E62-6F19-C714-37630E42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B6C8A-6222-B0CE-D530-EA6C14EF2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7C93-68FA-7ED1-D25E-41125776B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6276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lower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7E1452-9E62-6F19-C714-37630E42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7C93-68FA-7ED1-D25E-41125776B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6238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, two column text and image">
    <p:bg>
      <p:bgPr>
        <a:solidFill>
          <a:schemeClr val="tx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C143A-765A-9867-B018-133C6C02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1764000"/>
            <a:ext cx="7560000" cy="900000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2808000"/>
            <a:ext cx="7560000" cy="3311998"/>
          </a:xfrm>
        </p:spPr>
        <p:txBody>
          <a:bodyPr numCol="2" spcCol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72000" y="1764000"/>
            <a:ext cx="3672000" cy="43559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2A9009-B980-F33D-351A-CB3398BF3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80FCE-1988-2F0C-DC0A-CD7B9BE7D3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4264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ing, two column text and image_no Line">
    <p:bg>
      <p:bgPr>
        <a:solidFill>
          <a:schemeClr val="tx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C143A-765A-9867-B018-133C6C02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1764000"/>
            <a:ext cx="7560000" cy="900000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2808000"/>
            <a:ext cx="7560000" cy="3311998"/>
          </a:xfrm>
        </p:spPr>
        <p:txBody>
          <a:bodyPr numCol="2" spcCol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72000" y="1764000"/>
            <a:ext cx="3672000" cy="43559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80FCE-1988-2F0C-DC0A-CD7B9BE7D3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1564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 with three column text box and image box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29215-48B2-3734-8B2B-2DD43514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0"/>
            <a:ext cx="8532000" cy="2699999"/>
          </a:xfrm>
        </p:spPr>
        <p:txBody>
          <a:bodyPr numCol="3" spcCol="180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89E0-5097-5F11-B9C6-5305FA6340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7899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ing box with three column text box and image box_no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29215-48B2-3734-8B2B-2DD43514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0"/>
            <a:ext cx="8532000" cy="2699999"/>
          </a:xfrm>
        </p:spPr>
        <p:txBody>
          <a:bodyPr numCol="3" spcCol="180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89E0-5097-5F11-B9C6-5305FA6340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3595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at right ov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45A3A4-C916-02CF-411A-DF8992ED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01239-4425-4D06-9E14-E14F3426F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548000"/>
            <a:ext cx="5976000" cy="4680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2000" y="1548000"/>
            <a:ext cx="56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000" y="1728000"/>
            <a:ext cx="5688000" cy="900000"/>
          </a:xfrm>
        </p:spPr>
        <p:txBody>
          <a:bodyPr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2000" y="2771999"/>
            <a:ext cx="5688000" cy="324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E9072-3A33-4C6D-A549-4A012107B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2000" y="6228000"/>
            <a:ext cx="56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6E195-08D8-B578-8FC3-04019FAB28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5097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59998"/>
            <a:ext cx="2520000" cy="5976002"/>
          </a:xfrm>
        </p:spPr>
        <p:txBody>
          <a:bodyPr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8F80F-22E3-47D7-8D99-80BFFDFB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96000" y="360000"/>
            <a:ext cx="0" cy="597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2" y="360000"/>
            <a:ext cx="7560000" cy="5976000"/>
          </a:xfrm>
        </p:spPr>
        <p:txBody>
          <a:bodyPr numCol="1" spcCol="180000"/>
          <a:lstStyle>
            <a:lvl1pPr>
              <a:defRPr sz="3600">
                <a:solidFill>
                  <a:schemeClr val="accent1"/>
                </a:solidFill>
              </a:defRPr>
            </a:lvl1pPr>
            <a:lvl2pPr>
              <a:defRPr sz="1800"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8738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10080000" cy="1008000"/>
          </a:xfrm>
        </p:spPr>
        <p:txBody>
          <a:bodyPr numCol="2" spcCol="180000"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998" y="1909282"/>
            <a:ext cx="11483999" cy="4210718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468B5-9304-8780-B3F7-E48A7589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88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10080000" cy="1008000"/>
          </a:xfrm>
        </p:spPr>
        <p:txBody>
          <a:bodyPr numCol="2" spcCol="180000"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998" y="1909282"/>
            <a:ext cx="11483999" cy="4210718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468B5-9304-8780-B3F7-E48A7589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121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ED08CF-2518-2327-406C-6026029FD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B4648-D1B6-2648-37DC-35CC3262B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0000" y="360000"/>
            <a:ext cx="0" cy="61927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6070B46-EC77-177A-DA25-5155F929B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97" y="1259999"/>
            <a:ext cx="6948000" cy="270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481CC-14AE-44A2-E62B-3050FD80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99997" y="360000"/>
            <a:ext cx="3599996" cy="68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A48081-2B8F-CBA5-A4D1-4D0CEEEDB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7" y="4248000"/>
            <a:ext cx="6947996" cy="1152000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ED1A4F-C99E-03ED-E8E3-C614DDDC0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7" y="5832773"/>
            <a:ext cx="3600000" cy="3960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0E763D3-A13C-06E4-9014-2E3B13407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0" y="6264773"/>
            <a:ext cx="3599999" cy="288000"/>
          </a:xfrm>
        </p:spPr>
        <p:txBody>
          <a:bodyPr anchor="b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F13F42-B330-47E5-3F90-36734EC08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7995" y="5832773"/>
            <a:ext cx="2700000" cy="720000"/>
          </a:xfrm>
        </p:spPr>
        <p:txBody>
          <a:bodyPr anchor="b">
            <a:noAutofit/>
          </a:bodyPr>
          <a:lstStyle>
            <a:lvl1pPr algn="r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EA5A75-B013-2CCC-2269-682E37F0B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6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8626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wo multi-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937FAD-09C4-B9AC-E0F8-D88B1E980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1491CDD6-AF2B-7135-AE3A-404BB16D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EC6F40-A8A0-4128-90D0-E467B3027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728788"/>
            <a:ext cx="6229350" cy="4607212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948000" y="1728000"/>
            <a:ext cx="0" cy="46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999" y="1727999"/>
            <a:ext cx="4715997" cy="20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8000" y="3924000"/>
            <a:ext cx="4715996" cy="20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EAFF04E-EED2-4901-9136-39CEC8DFA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998" y="6048000"/>
            <a:ext cx="4716000" cy="288000"/>
          </a:xfrm>
        </p:spPr>
        <p:txBody>
          <a:bodyPr anchor="b" anchorCtr="0"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D6739-5371-B762-58B3-DA849DE6A79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369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E96714-DAB5-89E1-9A49-F9D9F3DE0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5F073A6-78DC-D556-A6E7-C245EAE4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D7E1CAC4-88FF-4E85-8A37-9D1F4A8514E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39750" y="1547999"/>
            <a:ext cx="7560000" cy="3888000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AU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768AF-49AB-464E-9DF6-68376B8AC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5544000"/>
            <a:ext cx="7560000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28000" y="3276000"/>
            <a:ext cx="0" cy="30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0F4F51DE-C82F-4C69-9901-7D4EF2CBE8D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08000" y="3276000"/>
            <a:ext cx="2736000" cy="2159999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AU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A94C0C8-30F5-4B00-BC99-C6DFC381A6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08000" y="5544000"/>
            <a:ext cx="2735999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538D5-1269-AD49-5ECE-E3F740C2007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2596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D457-3C24-5974-7940-E92CE3CE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612CD-1BF1-42B5-8546-A674A0B86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00000"/>
            <a:ext cx="5400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340000"/>
            <a:ext cx="5400000" cy="378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000" y="1800000"/>
            <a:ext cx="5400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8000" y="2340000"/>
            <a:ext cx="5400000" cy="378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AADAD-B302-2C54-28BE-DE627A151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0920B-AC4B-0EAF-B89F-B7D590469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5956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668512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9702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" y="151429"/>
            <a:ext cx="12192001" cy="569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>
              <a:solidFill>
                <a:schemeClr val="bg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717FDF-7867-E672-67EC-270692FAF755}"/>
              </a:ext>
            </a:extLst>
          </p:cNvPr>
          <p:cNvSpPr/>
          <p:nvPr userDrawn="1"/>
        </p:nvSpPr>
        <p:spPr>
          <a:xfrm>
            <a:off x="-12265" y="580318"/>
            <a:ext cx="5418667" cy="1585362"/>
          </a:xfrm>
          <a:prstGeom prst="rect">
            <a:avLst/>
          </a:prstGeom>
          <a:solidFill>
            <a:srgbClr val="00AA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41822-B08F-CE63-7F31-B7814BCF4F40}"/>
              </a:ext>
            </a:extLst>
          </p:cNvPr>
          <p:cNvSpPr/>
          <p:nvPr userDrawn="1"/>
        </p:nvSpPr>
        <p:spPr>
          <a:xfrm>
            <a:off x="0" y="0"/>
            <a:ext cx="12192000" cy="594826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6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108012"/>
            <a:ext cx="4718644" cy="773404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257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School name </a:t>
            </a:r>
            <a:br>
              <a:rPr lang="en-GB" dirty="0"/>
            </a:br>
            <a:r>
              <a:rPr lang="en-GB" dirty="0"/>
              <a:t>2 line max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AA17E1E-D2BC-472D-A995-BDA5407CD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6572" y="598714"/>
            <a:ext cx="6785430" cy="514711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A01661A-3D54-BF2E-DEEB-9D9AC381BA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1" y="2321716"/>
            <a:ext cx="4724088" cy="63467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 proposed upgrade of </a:t>
            </a:r>
            <a:r>
              <a:rPr lang="en-US" dirty="0" err="1"/>
              <a:t>Schofields</a:t>
            </a:r>
            <a:r>
              <a:rPr lang="en-US" dirty="0"/>
              <a:t> Public School will replace the temporary classroom facilities currently used in the school with a permanent building. </a:t>
            </a:r>
          </a:p>
          <a:p>
            <a:pPr lvl="0"/>
            <a:r>
              <a:rPr lang="en-US" dirty="0"/>
              <a:t>The new building will include: 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38E90594-FC57-1421-BBCD-F1A5682037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6447" y="3080229"/>
            <a:ext cx="3939908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1 - 3 lines max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2E0FE3-6B36-96BB-6929-60848808B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80626"/>
            <a:ext cx="4736354" cy="0"/>
          </a:xfrm>
          <a:prstGeom prst="line">
            <a:avLst/>
          </a:prstGeom>
          <a:ln w="6350">
            <a:solidFill>
              <a:srgbClr val="00AA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5C6C0FB-613E-A9B8-BE2E-3605B13E73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6448" y="3913946"/>
            <a:ext cx="1447086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1 - 2 lines max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3F8E38-189B-F450-7AE0-345F4F3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4514343"/>
            <a:ext cx="4730221" cy="0"/>
          </a:xfrm>
          <a:prstGeom prst="line">
            <a:avLst/>
          </a:prstGeom>
          <a:ln w="6350">
            <a:solidFill>
              <a:srgbClr val="00AA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0F1D907-5A39-43F6-0F1D-6B6F1DAC4E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6448" y="4738699"/>
            <a:ext cx="3946040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1 - 3 lines max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EFDB7556-B205-EF34-EF2B-4B91D2CB05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9267" y="3913946"/>
            <a:ext cx="1447086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1 - 2 lines max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B41ECE-829F-336E-94EE-D60E253B7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7252363" y="260852"/>
            <a:ext cx="4500000" cy="118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1200" kern="1200">
                <a:solidFill>
                  <a:schemeClr val="bg1"/>
                </a:solidFill>
                <a:latin typeface="Public Sans" pitchFamily="2" charset="0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7" dirty="0"/>
              <a:t>NSW Department of Education</a:t>
            </a:r>
            <a:endParaRPr lang="en-AU" sz="857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5639" y="5845747"/>
            <a:ext cx="3612108" cy="397958"/>
          </a:xfrm>
        </p:spPr>
        <p:txBody>
          <a:bodyPr>
            <a:noAutofit/>
          </a:bodyPr>
          <a:lstStyle>
            <a:lvl1pPr>
              <a:defRPr sz="1143">
                <a:solidFill>
                  <a:schemeClr val="tx2"/>
                </a:solidFill>
                <a:latin typeface="+mj-lt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r>
              <a:rPr lang="en-AU" dirty="0"/>
              <a:t>School Name</a:t>
            </a:r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2431A08-3E21-D710-5665-71B8F91A6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361440" y="231694"/>
            <a:ext cx="4500000" cy="1881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1200" kern="1200">
                <a:solidFill>
                  <a:schemeClr val="bg1"/>
                </a:solidFill>
                <a:latin typeface="Public Sans" pitchFamily="2" charset="0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2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Solving organic waste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B87286-EB8A-148F-2E2F-45952FE9F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r="1355"/>
          <a:stretch/>
        </p:blipFill>
        <p:spPr>
          <a:xfrm>
            <a:off x="-12265" y="5748280"/>
            <a:ext cx="12216531" cy="1153078"/>
          </a:xfrm>
          <a:prstGeom prst="rect">
            <a:avLst/>
          </a:prstGeom>
        </p:spPr>
      </p:pic>
      <p:pic>
        <p:nvPicPr>
          <p:cNvPr id="19" name="Picture 18" descr="NSW Government logo">
            <a:extLst>
              <a:ext uri="{FF2B5EF4-FFF2-40B4-BE49-F238E27FC236}">
                <a16:creationId xmlns:a16="http://schemas.microsoft.com/office/drawing/2014/main" id="{0F19E43B-2ECB-14E6-28FC-5AF3EF4396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64447" y="6020826"/>
            <a:ext cx="633258" cy="5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21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54">
          <p15:clr>
            <a:srgbClr val="FBAE40"/>
          </p15:clr>
        </p15:guide>
        <p15:guide id="2" pos="40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ED08CF-2518-2327-406C-6026029FD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B4648-D1B6-2648-37DC-35CC3262B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0000" y="360000"/>
            <a:ext cx="0" cy="619277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6070B46-EC77-177A-DA25-5155F929B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97" y="1259999"/>
            <a:ext cx="6948000" cy="270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481CC-14AE-44A2-E62B-3050FD80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99997" y="360000"/>
            <a:ext cx="3599996" cy="68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A48081-2B8F-CBA5-A4D1-4D0CEEEDB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7" y="4248000"/>
            <a:ext cx="6947996" cy="1152000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ED1A4F-C99E-03ED-E8E3-C614DDDC0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7" y="5832773"/>
            <a:ext cx="3600000" cy="3960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0E763D3-A13C-06E4-9014-2E3B13407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0" y="6264773"/>
            <a:ext cx="3599999" cy="288000"/>
          </a:xfrm>
        </p:spPr>
        <p:txBody>
          <a:bodyPr anchor="b" anchorCtr="0"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F13F42-B330-47E5-3F90-36734EC08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7995" y="5832773"/>
            <a:ext cx="2700000" cy="720000"/>
          </a:xfrm>
        </p:spPr>
        <p:txBody>
          <a:bodyPr anchor="b">
            <a:noAutofit/>
          </a:bodyPr>
          <a:lstStyle>
            <a:lvl1pPr algn="r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EA5A75-B013-2CCC-2269-682E37F0B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6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795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8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044000"/>
            <a:ext cx="4500000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707999"/>
            <a:ext cx="4500000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BD988A2-69DC-6498-35F1-5A52AD30C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7" y="5039998"/>
            <a:ext cx="4499999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4A246-8750-3B76-6335-2AB1425737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7" y="5327998"/>
            <a:ext cx="44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999" y="6192000"/>
            <a:ext cx="4499999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8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044000"/>
            <a:ext cx="4500000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707999"/>
            <a:ext cx="4500000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BD988A2-69DC-6498-35F1-5A52AD30C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7" y="5039998"/>
            <a:ext cx="4499999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4A246-8750-3B76-6335-2AB1425737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7" y="5327998"/>
            <a:ext cx="449999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999" y="6192000"/>
            <a:ext cx="4499999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61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1044000"/>
            <a:ext cx="6191997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708000"/>
            <a:ext cx="6191996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FC58E93-7580-E9FF-6148-0F5E54547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039998"/>
            <a:ext cx="6191993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629B0-A42C-4FB6-B454-03D8AB00E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27998"/>
            <a:ext cx="619198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C583E1C-2B14-0034-2E56-1DF5C19C5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6192000"/>
            <a:ext cx="6191993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941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1044000"/>
            <a:ext cx="6191997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708000"/>
            <a:ext cx="6191996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FC58E93-7580-E9FF-6148-0F5E54547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039998"/>
            <a:ext cx="6191993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629B0-A42C-4FB6-B454-03D8AB00E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27998"/>
            <a:ext cx="619198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C583E1C-2B14-0034-2E56-1DF5C19C5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6192000"/>
            <a:ext cx="6191993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944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CCBF5FED-71CD-4122-8BE4-CA4C03A99224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20000"/>
            <a:ext cx="11484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4000" y="6516000"/>
            <a:ext cx="72000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AFF8C-6EAC-4301-9800-49DD3EDD3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-2622931" y="14626"/>
            <a:ext cx="2544960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marR="0" lvl="0" indent="-1636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IN DESKTOP APP</a:t>
            </a:r>
          </a:p>
          <a:p>
            <a:pPr marL="163681" marR="0" lvl="0" indent="-1636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will enable full functionality of the template.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497C0B-0C24-4334-9150-A2D01FE29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2931" y="1682950"/>
            <a:ext cx="632972" cy="2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3" r:id="rId2"/>
    <p:sldLayoutId id="2147483702" r:id="rId3"/>
    <p:sldLayoutId id="2147483688" r:id="rId4"/>
    <p:sldLayoutId id="2147483705" r:id="rId5"/>
    <p:sldLayoutId id="2147483668" r:id="rId6"/>
    <p:sldLayoutId id="2147483704" r:id="rId7"/>
    <p:sldLayoutId id="2147483671" r:id="rId8"/>
    <p:sldLayoutId id="2147483706" r:id="rId9"/>
    <p:sldLayoutId id="2147483673" r:id="rId10"/>
    <p:sldLayoutId id="2147483700" r:id="rId11"/>
    <p:sldLayoutId id="2147483674" r:id="rId12"/>
    <p:sldLayoutId id="2147483701" r:id="rId13"/>
    <p:sldLayoutId id="2147483707" r:id="rId14"/>
    <p:sldLayoutId id="2147483708" r:id="rId15"/>
    <p:sldLayoutId id="2147483675" r:id="rId16"/>
    <p:sldLayoutId id="2147483676" r:id="rId17"/>
    <p:sldLayoutId id="2147483662" r:id="rId18"/>
    <p:sldLayoutId id="2147483690" r:id="rId19"/>
    <p:sldLayoutId id="2147483672" r:id="rId20"/>
    <p:sldLayoutId id="2147483691" r:id="rId21"/>
    <p:sldLayoutId id="2147483677" r:id="rId22"/>
    <p:sldLayoutId id="2147483692" r:id="rId23"/>
    <p:sldLayoutId id="2147483678" r:id="rId24"/>
    <p:sldLayoutId id="2147483698" r:id="rId25"/>
    <p:sldLayoutId id="2147483699" r:id="rId26"/>
    <p:sldLayoutId id="2147483689" r:id="rId27"/>
    <p:sldLayoutId id="2147483664" r:id="rId28"/>
    <p:sldLayoutId id="2147483693" r:id="rId29"/>
    <p:sldLayoutId id="2147483684" r:id="rId30"/>
    <p:sldLayoutId id="2147483694" r:id="rId31"/>
    <p:sldLayoutId id="2147483679" r:id="rId32"/>
    <p:sldLayoutId id="2147483695" r:id="rId33"/>
    <p:sldLayoutId id="2147483687" r:id="rId34"/>
    <p:sldLayoutId id="2147483696" r:id="rId35"/>
    <p:sldLayoutId id="2147483680" r:id="rId36"/>
    <p:sldLayoutId id="2147483681" r:id="rId37"/>
    <p:sldLayoutId id="2147483682" r:id="rId38"/>
    <p:sldLayoutId id="2147483697" r:id="rId39"/>
    <p:sldLayoutId id="2147483685" r:id="rId40"/>
    <p:sldLayoutId id="2147483686" r:id="rId41"/>
    <p:sldLayoutId id="2147483665" r:id="rId42"/>
    <p:sldLayoutId id="2147483666" r:id="rId43"/>
    <p:sldLayoutId id="2147483667" r:id="rId44"/>
    <p:sldLayoutId id="2147483709" r:id="rId45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Times New Roman" panose="02020603050405020304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2085C0-3942-5288-A2EC-C026B7345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E4FA210F-6505-3727-5ECD-5F5F79CC5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1044000"/>
            <a:ext cx="6191997" cy="2520000"/>
          </a:xfrm>
        </p:spPr>
        <p:txBody>
          <a:bodyPr/>
          <a:lstStyle/>
          <a:p>
            <a:r>
              <a:rPr lang="en-AU" sz="4800" dirty="0"/>
              <a:t>Weekly composting procedure</a:t>
            </a: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D913F13-9128-85EF-186A-9C6D501D7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3708000"/>
            <a:ext cx="6191996" cy="1188000"/>
          </a:xfrm>
        </p:spPr>
        <p:txBody>
          <a:bodyPr/>
          <a:lstStyle/>
          <a:p>
            <a:r>
              <a:rPr lang="en-A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Solving Organic Waste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3FD5562-383A-F900-028C-166C700773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5039998"/>
            <a:ext cx="6191993" cy="28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B9E9EB4-A915-575F-8004-1427EEF22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5327998"/>
            <a:ext cx="6191989" cy="7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862D38F-7F54-E697-B6ED-18736FF075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0000" y="6192000"/>
            <a:ext cx="6191993" cy="360000"/>
          </a:xfrm>
        </p:spPr>
        <p:txBody>
          <a:bodyPr/>
          <a:lstStyle/>
          <a:p>
            <a:r>
              <a:rPr lang="en-US" dirty="0"/>
              <a:t>DD Month 2025</a:t>
            </a:r>
          </a:p>
        </p:txBody>
      </p:sp>
      <p:pic>
        <p:nvPicPr>
          <p:cNvPr id="6" name="Picture Placeholder 5" descr="A group of people in a garden&#10;&#10;Description automatically generated">
            <a:extLst>
              <a:ext uri="{FF2B5EF4-FFF2-40B4-BE49-F238E27FC236}">
                <a16:creationId xmlns:a16="http://schemas.microsoft.com/office/drawing/2014/main" id="{9E170CB3-CC4C-0A6F-C5A2-91A5EF335F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4197" r="73101" b="15385"/>
          <a:stretch/>
        </p:blipFill>
        <p:spPr>
          <a:xfrm>
            <a:off x="7101496" y="0"/>
            <a:ext cx="3708000" cy="6858000"/>
          </a:xfrm>
        </p:spPr>
      </p:pic>
    </p:spTree>
    <p:extLst>
      <p:ext uri="{BB962C8B-B14F-4D97-AF65-F5344CB8AC3E}">
        <p14:creationId xmlns:p14="http://schemas.microsoft.com/office/powerpoint/2010/main" val="1007545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06FDA-0119-6588-692E-0B11DE242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71D0-8A9D-60F6-4EEB-D6C3B11A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8. Put the blanket back on, as well as the lid, to keep the heap moist and dark</a:t>
            </a:r>
            <a:endParaRPr lang="en-AU" dirty="0"/>
          </a:p>
        </p:txBody>
      </p:sp>
      <p:pic>
        <p:nvPicPr>
          <p:cNvPr id="3" name="Content Placeholder 4" descr="A picture containing cup, ground, coffee, beverage&#10;&#10;Description automatically generated">
            <a:extLst>
              <a:ext uri="{FF2B5EF4-FFF2-40B4-BE49-F238E27FC236}">
                <a16:creationId xmlns:a16="http://schemas.microsoft.com/office/drawing/2014/main" id="{D051E171-4DC1-8597-AC1D-8B620C1F8D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r="12959"/>
          <a:stretch/>
        </p:blipFill>
        <p:spPr>
          <a:xfrm>
            <a:off x="3777632" y="1620000"/>
            <a:ext cx="4648735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86789-0C96-B9A0-F377-1271DB37D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262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0866D-F551-51C4-34E5-2603CEB05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90FB7-1C53-AC5F-B1F4-E7256BD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/>
              <a:t>9. When bin is full it needs to mature for 6-8 weeks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702EC-CD5D-E3E0-E5B7-720579F27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0" b="13410"/>
          <a:stretch/>
        </p:blipFill>
        <p:spPr>
          <a:xfrm>
            <a:off x="3777595" y="1620000"/>
            <a:ext cx="4648809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C48CD-D0BF-7BA9-6649-8374524D5C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4A606-988D-5419-743C-9667FCF7C5C3}"/>
              </a:ext>
            </a:extLst>
          </p:cNvPr>
          <p:cNvSpPr txBox="1"/>
          <p:nvPr/>
        </p:nvSpPr>
        <p:spPr>
          <a:xfrm>
            <a:off x="360000" y="1620000"/>
            <a:ext cx="3150116" cy="2539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>
                <a:latin typeface="+mn-lt"/>
              </a:rPr>
              <a:t>Keep this maturing bin moist and mix it. Add a little dolomite lime weekly and </a:t>
            </a:r>
            <a:r>
              <a:rPr lang="en-US" sz="1800" dirty="0" err="1">
                <a:latin typeface="+mn-lt"/>
              </a:rPr>
              <a:t>pelletised</a:t>
            </a:r>
            <a:r>
              <a:rPr lang="en-US" sz="1800" dirty="0">
                <a:latin typeface="+mn-lt"/>
              </a:rPr>
              <a:t> manure weekly (optional).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34925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E304C-145E-4FFD-1F18-F58B28921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B377-140E-76E7-D148-3FCBF918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/>
              <a:t>10. Start a new compost bin to continue recycling your food scraps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F6B931-6406-4AED-4DDA-0490B37D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8" r="17408"/>
          <a:stretch/>
        </p:blipFill>
        <p:spPr>
          <a:xfrm>
            <a:off x="3887212" y="1620000"/>
            <a:ext cx="4429576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A7111-2206-8BED-0A1A-6692721677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568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16852-7BDE-39E4-8C65-3913F87E3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47C48-1DAC-CEAD-D185-57755BF5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Acknowledgements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737A1-78A6-90F5-19F5-D988B9C0D7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AU"/>
          </a:p>
        </p:txBody>
      </p:sp>
      <p:pic>
        <p:nvPicPr>
          <p:cNvPr id="5" name="Picture 4" descr="A close-up of a label&#10;&#10;Description automatically generated">
            <a:extLst>
              <a:ext uri="{FF2B5EF4-FFF2-40B4-BE49-F238E27FC236}">
                <a16:creationId xmlns:a16="http://schemas.microsoft.com/office/drawing/2014/main" id="{2E32ACA9-4890-0D1B-F7A9-E7023E61E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8" b="23240"/>
          <a:stretch/>
        </p:blipFill>
        <p:spPr>
          <a:xfrm>
            <a:off x="360000" y="2086049"/>
            <a:ext cx="11520594" cy="1097827"/>
          </a:xfrm>
          <a:prstGeom prst="rect">
            <a:avLst/>
          </a:prstGeom>
        </p:spPr>
      </p:pic>
      <p:pic>
        <p:nvPicPr>
          <p:cNvPr id="6" name="Picture 5" descr="Blue circles in different directions&#10;&#10;Description automatically generated with medium confidence">
            <a:extLst>
              <a:ext uri="{FF2B5EF4-FFF2-40B4-BE49-F238E27FC236}">
                <a16:creationId xmlns:a16="http://schemas.microsoft.com/office/drawing/2014/main" id="{9039A0DA-A53C-1A60-0E1E-01C729DF1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25" y="3862238"/>
            <a:ext cx="4116750" cy="11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882AD1-EB00-44C4-91C4-895F292B7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Acknowledgement</a:t>
            </a:r>
            <a:br>
              <a:rPr lang="en-AU" dirty="0"/>
            </a:br>
            <a:r>
              <a:rPr lang="en-AU" dirty="0"/>
              <a:t>of Country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14B04-63BF-42AD-AD2E-E5927BC9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>
                <a:solidFill>
                  <a:srgbClr val="22272B"/>
                </a:solidFill>
              </a:rPr>
              <a:t>We recognise the Ongoing Custodians of the lands and waterways where we work and live. We pay respect to Elders past and present as ongoing teachers of knowledge, </a:t>
            </a:r>
            <a:r>
              <a:rPr lang="en-AU" dirty="0" err="1">
                <a:solidFill>
                  <a:srgbClr val="22272B"/>
                </a:solidFill>
              </a:rPr>
              <a:t>songlines</a:t>
            </a:r>
            <a:r>
              <a:rPr lang="en-AU" dirty="0">
                <a:solidFill>
                  <a:srgbClr val="22272B"/>
                </a:solidFill>
              </a:rPr>
              <a:t> and stories. </a:t>
            </a:r>
          </a:p>
          <a:p>
            <a:r>
              <a:rPr lang="en-AU" dirty="0">
                <a:solidFill>
                  <a:srgbClr val="22272B"/>
                </a:solidFill>
              </a:rPr>
              <a:t>We strive to ensure every Aboriginal and Torres Strait Islander learner in NSW achieves their potential through education.</a:t>
            </a:r>
          </a:p>
        </p:txBody>
      </p:sp>
      <p:pic>
        <p:nvPicPr>
          <p:cNvPr id="5" name="Picture Placeholder 4" descr="A group of people around 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D21F6F7-F17E-B2BD-8A30-E8C3143232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40000" cy="6858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A390EF-92D0-22E0-CD71-8AF994C3B7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2E57-FAEE-4DD9-AA26-6A2BF26727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582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AE8D-60A6-4E38-8A77-C9DC67A5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1. Take off the lid and blanket</a:t>
            </a:r>
            <a:endParaRPr lang="en-AU" dirty="0"/>
          </a:p>
        </p:txBody>
      </p:sp>
      <p:pic>
        <p:nvPicPr>
          <p:cNvPr id="3" name="Content Placeholder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54D2A93-CBD0-7241-9544-D7D073047A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/>
          <a:stretch/>
        </p:blipFill>
        <p:spPr>
          <a:xfrm>
            <a:off x="3777602" y="1620000"/>
            <a:ext cx="4648795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7EC9E-0351-C216-8E46-2E749C86E8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935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4A181-C787-4B9F-6198-A089E2043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901D-6B8C-DD39-6066-3627547D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2. Tip in the food scraps</a:t>
            </a:r>
            <a:endParaRPr lang="en-AU" dirty="0"/>
          </a:p>
        </p:txBody>
      </p:sp>
      <p:pic>
        <p:nvPicPr>
          <p:cNvPr id="5" name="Picture 4" descr="A picture containing bowl, plant, green, vegetable&#10;&#10;Description automatically generated">
            <a:extLst>
              <a:ext uri="{FF2B5EF4-FFF2-40B4-BE49-F238E27FC236}">
                <a16:creationId xmlns:a16="http://schemas.microsoft.com/office/drawing/2014/main" id="{2A986B5C-B074-7CE7-12D6-BE83C71DA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4" r="-2" b="7028"/>
          <a:stretch/>
        </p:blipFill>
        <p:spPr>
          <a:xfrm>
            <a:off x="3777625" y="1620000"/>
            <a:ext cx="4648750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8903D-1838-4BDB-5A88-42D05ED09C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84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4270D-60E2-1FEA-CC3C-939C2C0DE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9776-53D4-CF39-FFA0-D978B0BC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/>
              <a:t>3. Tip in the same volume of leaves or fine woody mulch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46138D-4974-A0A8-CAB1-03FE3B149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13" r="35112" b="8755"/>
          <a:stretch/>
        </p:blipFill>
        <p:spPr>
          <a:xfrm>
            <a:off x="3660879" y="1620000"/>
            <a:ext cx="4882241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11972-41B2-1469-F37B-F74E236B8A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3413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D0F30-6192-F3F7-52CE-11B0AB56E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1894B-7361-23F1-6D41-6D3EFA57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sz="3600" dirty="0"/>
              <a:t>4. Mix the compost with the tool – check the entire heap is moist</a:t>
            </a:r>
            <a:endParaRPr lang="en-AU" dirty="0"/>
          </a:p>
        </p:txBody>
      </p:sp>
      <p:pic>
        <p:nvPicPr>
          <p:cNvPr id="3" name="Content Placeholder 4" descr="A plant in a pot&#10;&#10;Description automatically generated with low confidence">
            <a:extLst>
              <a:ext uri="{FF2B5EF4-FFF2-40B4-BE49-F238E27FC236}">
                <a16:creationId xmlns:a16="http://schemas.microsoft.com/office/drawing/2014/main" id="{4D6E0FB5-D138-61C7-2CAB-CD971262FB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 r="7341"/>
          <a:stretch/>
        </p:blipFill>
        <p:spPr>
          <a:xfrm>
            <a:off x="3777605" y="1620000"/>
            <a:ext cx="4648789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3C0AA-6627-12E9-3AA3-4BA134372E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17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BCF95-7E65-49B2-BBCB-655CE174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8F970-2D78-5F4C-106D-DF67E822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/>
              <a:t>5. Water the compost if it looks dry</a:t>
            </a:r>
            <a:endParaRPr lang="en-AU" dirty="0"/>
          </a:p>
        </p:txBody>
      </p:sp>
      <p:pic>
        <p:nvPicPr>
          <p:cNvPr id="3" name="Content Placeholder 4" descr="A picture containing ground, cup, outdoor&#10;&#10;Description automatically generated">
            <a:extLst>
              <a:ext uri="{FF2B5EF4-FFF2-40B4-BE49-F238E27FC236}">
                <a16:creationId xmlns:a16="http://schemas.microsoft.com/office/drawing/2014/main" id="{2B8CA021-E20D-C4A9-A74E-17DBD9752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r="3076"/>
          <a:stretch/>
        </p:blipFill>
        <p:spPr>
          <a:xfrm>
            <a:off x="3777632" y="1620000"/>
            <a:ext cx="4648735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03481-2E6B-A9A3-04B5-E030126290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1516FA-0517-0E44-4AE2-B7681F1D2FDC}"/>
              </a:ext>
            </a:extLst>
          </p:cNvPr>
          <p:cNvSpPr txBox="1"/>
          <p:nvPr/>
        </p:nvSpPr>
        <p:spPr>
          <a:xfrm>
            <a:off x="360000" y="1620000"/>
            <a:ext cx="3150116" cy="2539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I</a:t>
            </a:r>
            <a:r>
              <a:rPr lang="en-US" sz="1800" dirty="0">
                <a:latin typeface="+mn-lt"/>
              </a:rPr>
              <a:t>magine picking up some of the compost and squeezing it in your hand – if you can get a drop of water out it is wet enough, if not then it needs water.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23074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66371-E3C3-D8C8-0CC4-19B0D7588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A3BED-F76E-7559-5CBF-8B9FA2BF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6. Add other ingredients regularly </a:t>
            </a:r>
            <a:br>
              <a:rPr lang="en-US" dirty="0"/>
            </a:br>
            <a:r>
              <a:rPr lang="en-US" dirty="0"/>
              <a:t>e.g. manures, hair, herbs, weeds, grass, soil</a:t>
            </a:r>
          </a:p>
        </p:txBody>
      </p:sp>
      <p:pic>
        <p:nvPicPr>
          <p:cNvPr id="6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AB6EE02C-C1A4-CD9A-C8EC-C8DEBDB54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9" r="16215" b="-1"/>
          <a:stretch/>
        </p:blipFill>
        <p:spPr>
          <a:xfrm>
            <a:off x="3777625" y="1620000"/>
            <a:ext cx="4648750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A557B-0CD4-3A33-81FB-6D9F7FE701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6FFA2-7ABE-1353-4CD7-0119BD841EF7}"/>
              </a:ext>
            </a:extLst>
          </p:cNvPr>
          <p:cNvSpPr txBox="1"/>
          <p:nvPr/>
        </p:nvSpPr>
        <p:spPr>
          <a:xfrm>
            <a:off x="360000" y="1620000"/>
            <a:ext cx="2742649" cy="123816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defTabSz="914377">
              <a:spcAft>
                <a:spcPts val="1200"/>
              </a:spcAft>
            </a:pPr>
            <a:r>
              <a:rPr lang="en-GB" sz="2000" kern="1200" dirty="0">
                <a:latin typeface="+mn-lt"/>
                <a:ea typeface="+mn-ea"/>
                <a:cs typeface="+mn-cs"/>
              </a:rPr>
              <a:t>Diversity is the key!</a:t>
            </a:r>
          </a:p>
        </p:txBody>
      </p:sp>
    </p:spTree>
    <p:extLst>
      <p:ext uri="{BB962C8B-B14F-4D97-AF65-F5344CB8AC3E}">
        <p14:creationId xmlns:p14="http://schemas.microsoft.com/office/powerpoint/2010/main" val="135451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B6C56-6BBA-22FC-19A8-44840933A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AE555-FDCF-4A2C-72DE-F74430C96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sz="3400" dirty="0"/>
              <a:t>7. Add a teaspoon of dolomite lime or Worm Farm &amp; Compost Conditioner weekly, to balance acidity</a:t>
            </a:r>
            <a:endParaRPr lang="en-AU" sz="3400" dirty="0"/>
          </a:p>
        </p:txBody>
      </p:sp>
      <p:pic>
        <p:nvPicPr>
          <p:cNvPr id="3" name="Content Placeholder 4" descr="A picture containing ground, drink, beverage, drinking&#10;&#10;Description automatically generated">
            <a:extLst>
              <a:ext uri="{FF2B5EF4-FFF2-40B4-BE49-F238E27FC236}">
                <a16:creationId xmlns:a16="http://schemas.microsoft.com/office/drawing/2014/main" id="{C2EE7C39-2341-AFD8-1206-FC02FB032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r="7099"/>
          <a:stretch/>
        </p:blipFill>
        <p:spPr>
          <a:xfrm>
            <a:off x="3777634" y="1620000"/>
            <a:ext cx="4648731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EC8FD-27F8-EB6B-C3C4-DE620362DC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8921216"/>
      </p:ext>
    </p:extLst>
  </p:cSld>
  <p:clrMapOvr>
    <a:masterClrMapping/>
  </p:clrMapOvr>
</p:sld>
</file>

<file path=ppt/theme/theme1.xml><?xml version="1.0" encoding="utf-8"?>
<a:theme xmlns:a="http://schemas.openxmlformats.org/drawingml/2006/main" name="NSWG Corporate">
  <a:themeElements>
    <a:clrScheme name="NSWGOV Corporate Red04 Sept 2022">
      <a:dk1>
        <a:srgbClr val="22272B"/>
      </a:dk1>
      <a:lt1>
        <a:srgbClr val="FFFFFF"/>
      </a:lt1>
      <a:dk2>
        <a:srgbClr val="D7153A"/>
      </a:dk2>
      <a:lt2>
        <a:srgbClr val="EBEBEB"/>
      </a:lt2>
      <a:accent1>
        <a:srgbClr val="002664"/>
      </a:accent1>
      <a:accent2>
        <a:srgbClr val="146CFD"/>
      </a:accent2>
      <a:accent3>
        <a:srgbClr val="8CE0FF"/>
      </a:accent3>
      <a:accent4>
        <a:srgbClr val="CBEDFD"/>
      </a:accent4>
      <a:accent5>
        <a:srgbClr val="495054"/>
      </a:accent5>
      <a:accent6>
        <a:srgbClr val="FFE6EA"/>
      </a:accent6>
      <a:hlink>
        <a:srgbClr val="22272B"/>
      </a:hlink>
      <a:folHlink>
        <a:srgbClr val="22272B"/>
      </a:folHlink>
    </a:clrScheme>
    <a:fontScheme name="NSW Gov PPT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oE PPT Template 2022 DRAFT" id="{EE3A526C-8D38-9A4D-A42A-078C80723416}" vid="{3CBC06BA-A92D-1648-A71C-24BD71284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Comment xmlns="46dfaa95-281b-415a-be82-fce401c90741" xsi:nil="true"/>
    <Reviewd xmlns="46dfaa95-281b-415a-be82-fce401c90741">false</Reviewd>
    <TaxCatchAll xmlns="daa8625e-3880-45df-acee-de61df76c31d" xsi:nil="true"/>
    <_ip_UnifiedCompliancePolicyProperties xmlns="http://schemas.microsoft.com/sharepoint/v3" xsi:nil="true"/>
    <lcf76f155ced4ddcb4097134ff3c332f xmlns="46dfaa95-281b-415a-be82-fce401c9074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F2DD8B28826F47A9C77AD0AA6C83B7" ma:contentTypeVersion="23" ma:contentTypeDescription="Create a new document." ma:contentTypeScope="" ma:versionID="b300ecd1b65d477351b93c9add9b71af">
  <xsd:schema xmlns:xsd="http://www.w3.org/2001/XMLSchema" xmlns:xs="http://www.w3.org/2001/XMLSchema" xmlns:p="http://schemas.microsoft.com/office/2006/metadata/properties" xmlns:ns1="http://schemas.microsoft.com/sharepoint/v3" xmlns:ns2="46dfaa95-281b-415a-be82-fce401c90741" xmlns:ns3="daa8625e-3880-45df-acee-de61df76c31d" targetNamespace="http://schemas.microsoft.com/office/2006/metadata/properties" ma:root="true" ma:fieldsID="0397741b838e6f88bf5ec79bad0d75d9" ns1:_="" ns2:_="" ns3:_="">
    <xsd:import namespace="http://schemas.microsoft.com/sharepoint/v3"/>
    <xsd:import namespace="46dfaa95-281b-415a-be82-fce401c90741"/>
    <xsd:import namespace="daa8625e-3880-45df-acee-de61df76c3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Comment" minOccurs="0"/>
                <xsd:element ref="ns2:MediaServiceObjectDetectorVersions" minOccurs="0"/>
                <xsd:element ref="ns2:MediaServiceSearchProperties" minOccurs="0"/>
                <xsd:element ref="ns2:Reviewd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faa95-281b-415a-be82-fce401c907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1f47cd6-212f-4ea2-b6af-f1d1e47bdb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mment" ma:index="26" nillable="true" ma:displayName="Comment" ma:format="Dropdown" ma:internalName="Comment">
      <xsd:simpleType>
        <xsd:restriction base="dms:Text">
          <xsd:maxLength value="255"/>
        </xsd:restriction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viewd" ma:index="29" ma:displayName="Reviewed" ma:default="0" ma:format="Dropdown" ma:internalName="Review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a8625e-3880-45df-acee-de61df76c31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926f98a-0937-4615-9f9e-f2cd54c44aba}" ma:internalName="TaxCatchAll" ma:showField="CatchAllData" ma:web="daa8625e-3880-45df-acee-de61df76c3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282F0F-7138-451D-B26C-14B183BC7250}">
  <ds:schemaRefs>
    <ds:schemaRef ds:uri="46dfaa95-281b-415a-be82-fce401c90741"/>
    <ds:schemaRef ds:uri="daa8625e-3880-45df-acee-de61df76c3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012C09-9913-41A4-84A2-298AAA28DC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320B02-2AC8-4F2F-9795-DAE5454C5E7D}">
  <ds:schemaRefs>
    <ds:schemaRef ds:uri="46dfaa95-281b-415a-be82-fce401c90741"/>
    <ds:schemaRef ds:uri="daa8625e-3880-45df-acee-de61df76c3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Star for SI - Session 2</Template>
  <TotalTime>857</TotalTime>
  <Words>329</Words>
  <Application>Microsoft Office PowerPoint</Application>
  <PresentationFormat>Widescreen</PresentationFormat>
  <Paragraphs>48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NSWG Corporate</vt:lpstr>
      <vt:lpstr>Weekly composting procedure</vt:lpstr>
      <vt:lpstr>Acknowledgement of Country</vt:lpstr>
      <vt:lpstr>1. Take off the lid and blanket</vt:lpstr>
      <vt:lpstr>2. Tip in the food scraps</vt:lpstr>
      <vt:lpstr>3. Tip in the same volume of leaves or fine woody mulch</vt:lpstr>
      <vt:lpstr>4. Mix the compost with the tool – check the entire heap is moist</vt:lpstr>
      <vt:lpstr>5. Water the compost if it looks dry</vt:lpstr>
      <vt:lpstr>6. Add other ingredients regularly  e.g. manures, hair, herbs, weeds, grass, soil</vt:lpstr>
      <vt:lpstr>7. Add a teaspoon of dolomite lime or Worm Farm &amp; Compost Conditioner weekly, to balance acidity</vt:lpstr>
      <vt:lpstr>8. Put the blanket back on, as well as the lid, to keep the heap moist and dark</vt:lpstr>
      <vt:lpstr>9. When bin is full it needs to mature for 6-8 weeks</vt:lpstr>
      <vt:lpstr>10. Start a new compost bin to continue recycling your food scraps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Sophie Stone</dc:creator>
  <cp:lastModifiedBy>Micky Pinkerton</cp:lastModifiedBy>
  <cp:revision>29</cp:revision>
  <dcterms:created xsi:type="dcterms:W3CDTF">2024-12-04T00:24:51Z</dcterms:created>
  <dcterms:modified xsi:type="dcterms:W3CDTF">2025-01-21T05:15:22Z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0x010100EDF2DD8B28826F47A9C77AD0AA6C83B7</vt:lpwstr>
  </property>
  <property fmtid="{D5CDD505-2E9C-101B-9397-08002B2CF9AE}" pid="3" name="MSIP_Label_b603dfd7-d93a-4381-a340-2995d8282205_Enabled">
    <vt:lpwstr>true</vt:lpwstr>
  </property>
  <property fmtid="{D5CDD505-2E9C-101B-9397-08002B2CF9AE}" pid="4" name="MSIP_Label_b603dfd7-d93a-4381-a340-2995d8282205_SetDate">
    <vt:lpwstr>2024-12-08T21:55:23Z</vt:lpwstr>
  </property>
  <property fmtid="{D5CDD505-2E9C-101B-9397-08002B2CF9AE}" pid="5" name="MSIP_Label_b603dfd7-d93a-4381-a340-2995d8282205_Method">
    <vt:lpwstr>Standard</vt:lpwstr>
  </property>
  <property fmtid="{D5CDD505-2E9C-101B-9397-08002B2CF9AE}" pid="6" name="MSIP_Label_b603dfd7-d93a-4381-a340-2995d8282205_Name">
    <vt:lpwstr>OFFICIAL</vt:lpwstr>
  </property>
  <property fmtid="{D5CDD505-2E9C-101B-9397-08002B2CF9AE}" pid="7" name="MSIP_Label_b603dfd7-d93a-4381-a340-2995d8282205_SiteId">
    <vt:lpwstr>05a0e69a-418a-47c1-9c25-9387261bf991</vt:lpwstr>
  </property>
  <property fmtid="{D5CDD505-2E9C-101B-9397-08002B2CF9AE}" pid="8" name="MSIP_Label_b603dfd7-d93a-4381-a340-2995d8282205_ActionId">
    <vt:lpwstr>4cb8ef81-e99f-4bec-afed-3c5a19d9ec92</vt:lpwstr>
  </property>
  <property fmtid="{D5CDD505-2E9C-101B-9397-08002B2CF9AE}" pid="9" name="MSIP_Label_b603dfd7-d93a-4381-a340-2995d8282205_ContentBits">
    <vt:lpwstr>0</vt:lpwstr>
  </property>
  <property fmtid="{D5CDD505-2E9C-101B-9397-08002B2CF9AE}" pid="10" name="MediaServiceImageTags">
    <vt:lpwstr/>
  </property>
</Properties>
</file>